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662738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Garamond" panose="02020404030301010803" pitchFamily="18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bYJQSPAAIA0cmGrqZxndtzoiz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3BCCDE-FB9B-44DD-9AB1-CC471EB8F60F}">
  <a:tblStyle styleId="{AB3BCCDE-FB9B-44DD-9AB1-CC471EB8F6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3487" y="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0900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51381dfe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g1a51381dfe7_1_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a51381dfe7_1_4:notes"/>
          <p:cNvSpPr txBox="1"/>
          <p:nvPr/>
        </p:nvSpPr>
        <p:spPr>
          <a:xfrm>
            <a:off x="3773487" y="9429750"/>
            <a:ext cx="2887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 txBox="1"/>
          <p:nvPr/>
        </p:nvSpPr>
        <p:spPr>
          <a:xfrm>
            <a:off x="3773487" y="942975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contenuto" type="txAndObj">
  <p:cSld name="TEXT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contenuto 2 e testo" type="twoObjAndTx">
  <p:cSld name="TWO_OBJECTS_AND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icbernareggio.it/scuolainfanziarodari/progetti/spazio-educativo?authuser=0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sites.google.com/icbernareggio.it/scuolainfanziarodari/progetti/scuola-sicura?authuser=0" TargetMode="External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tes.google.com/icbernareggio.it/scuolainfanziarodari/progetti/continuit%C3%A0?authuser=0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sites.google.com/icbernareggio.it/scuolainfanziarodari/progetti/ambiente?authuser=0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sites.google.com/icbernareggio.it/scuolainfanziarodari/progetti/intercultura?authuser=0" TargetMode="External"/><Relationship Id="rId9" Type="http://schemas.openxmlformats.org/officeDocument/2006/relationships/hyperlink" Target="https://sites.google.com/icbernareggio.it/scuolainfanziarodari/progetti/nuove-tecnologie?authuser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hyperlink" Target="http://www.icbernareggio.edu.it/" TargetMode="External"/><Relationship Id="rId7" Type="http://schemas.openxmlformats.org/officeDocument/2006/relationships/hyperlink" Target="mailto:dirigente@icbernareggio.i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cbernareggio.edu.it/wp-content/uploads/2020/12/modulo_ammissione_infanzia.pdf" TargetMode="External"/><Relationship Id="rId5" Type="http://schemas.openxmlformats.org/officeDocument/2006/relationships/hyperlink" Target="http://icbernareggio.edu.it/wp-content/uploads/2020/11/Scheda-B-RC-e-attivit%C3%A0-alternativa-21_22.pdf" TargetMode="External"/><Relationship Id="rId4" Type="http://schemas.openxmlformats.org/officeDocument/2006/relationships/hyperlink" Target="http://icbernareggio.edu.it/wp-content/uploads/2022/12/Mod_Iscriz_Infanzia_2023.24.pdf/11/Modulo-iscrizione-scuola-dellInfanzia-Scheda-A-2021.2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bernareggio.edu.i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://www.icbernareggio.edu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9GlFqSqVzBYTVcJ9cR9DdGJS9llAjnai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439737" y="508000"/>
            <a:ext cx="8264525" cy="12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Calibri"/>
              <a:buNone/>
            </a:pPr>
            <a:r>
              <a:rPr lang="en-US" sz="2800" b="1" i="1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Istituto Comprensivo di Bernareggio</a:t>
            </a:r>
            <a:b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Scuola dell’infanzia “G. Rodari”</a:t>
            </a:r>
            <a:br>
              <a:rPr lang="en-US" sz="4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476375" y="4913312"/>
            <a:ext cx="640080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3200"/>
              <a:buNone/>
            </a:pPr>
            <a:r>
              <a:rPr lang="en-US" sz="3200" b="0" i="1" u="none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Via Morselli, 1 - Bernareggio</a:t>
            </a:r>
            <a:endParaRPr/>
          </a:p>
        </p:txBody>
      </p:sp>
      <p:pic>
        <p:nvPicPr>
          <p:cNvPr id="106" name="Google Shape;106;p1" descr="Homepage - Istituto Comprensivo di Bernaregg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369" y="2725050"/>
            <a:ext cx="3968881" cy="198355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7" name="Google Shape;107;p1"/>
          <p:cNvSpPr txBox="1"/>
          <p:nvPr/>
        </p:nvSpPr>
        <p:spPr>
          <a:xfrm>
            <a:off x="749300" y="1227137"/>
            <a:ext cx="7373937" cy="9232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Riunione</a:t>
            </a:r>
            <a:r>
              <a:rPr lang="en-US" sz="5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Informativa</a:t>
            </a:r>
            <a:endParaRPr dirty="0"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725" y="2725050"/>
            <a:ext cx="4122999" cy="1983552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9" name="Google Shape;109;p1"/>
          <p:cNvSpPr txBox="1"/>
          <p:nvPr/>
        </p:nvSpPr>
        <p:spPr>
          <a:xfrm>
            <a:off x="323850" y="2176462"/>
            <a:ext cx="454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en-US" sz="2800" b="1" i="1" u="none" strike="noStrike" cap="none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luned</a:t>
            </a:r>
            <a:r>
              <a:rPr lang="en-US" sz="2800" b="1" i="1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ì</a:t>
            </a:r>
            <a:r>
              <a:rPr lang="en-US" sz="2800" b="1" i="1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2800" b="1" i="1" u="none" strike="noStrike" cap="none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dicembre</a:t>
            </a:r>
            <a:r>
              <a:rPr lang="en-US" sz="2800" b="1" i="1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ore 18:00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a51381dfe7_1_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Progetti con esperti</a:t>
            </a:r>
            <a:endParaRPr/>
          </a:p>
        </p:txBody>
      </p:sp>
      <p:sp>
        <p:nvSpPr>
          <p:cNvPr id="180" name="Google Shape;180;g1a51381dfe7_1_4"/>
          <p:cNvSpPr txBox="1">
            <a:spLocks noGrp="1"/>
          </p:cNvSpPr>
          <p:nvPr>
            <p:ph type="body" idx="1"/>
          </p:nvPr>
        </p:nvSpPr>
        <p:spPr>
          <a:xfrm>
            <a:off x="428625" y="1428750"/>
            <a:ext cx="7623600" cy="3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Char char="►"/>
            </a:pPr>
            <a:r>
              <a:rPr lang="en-US" sz="3600">
                <a:solidFill>
                  <a:srgbClr val="404040"/>
                </a:solidFill>
              </a:rPr>
              <a:t>Gioca Yoga… </a:t>
            </a:r>
            <a:endParaRPr sz="3600">
              <a:solidFill>
                <a:srgbClr val="40404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04040"/>
                </a:solidFill>
              </a:rPr>
              <a:t>un’occasione per il bambino per entrare con il proprio cuore e tutto ciò che lo circonda:</a:t>
            </a:r>
            <a:endParaRPr sz="3600">
              <a:solidFill>
                <a:srgbClr val="40404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04040"/>
                </a:solidFill>
              </a:rPr>
              <a:t>persone e cose</a:t>
            </a:r>
            <a:endParaRPr/>
          </a:p>
        </p:txBody>
      </p:sp>
      <p:pic>
        <p:nvPicPr>
          <p:cNvPr id="181" name="Google Shape;181;g1a51381dfe7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377" y="3280500"/>
            <a:ext cx="2904576" cy="218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964" y="443754"/>
            <a:ext cx="3296237" cy="19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Progetti d’istituto</a:t>
            </a: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1"/>
          </p:nvPr>
        </p:nvSpPr>
        <p:spPr>
          <a:xfrm>
            <a:off x="268275" y="1192200"/>
            <a:ext cx="55746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Intercultura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Ambiente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Continuità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Scuola Sicura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Spazio Educativo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1" i="1" u="sng" strike="noStrike" cap="none">
                <a:latin typeface="Calibri"/>
                <a:ea typeface="Calibri"/>
                <a:cs typeface="Calibri"/>
                <a:sym typeface="Calibri"/>
                <a:hlinkClick r:id="rId9"/>
              </a:rPr>
              <a:t>Nuove Tecnologie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b="1" u="sng"/>
              <a:t>Educazione al gesto grafico</a:t>
            </a:r>
            <a:endParaRPr b="1" u="sng"/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endParaRPr/>
          </a:p>
        </p:txBody>
      </p:sp>
      <p:pic>
        <p:nvPicPr>
          <p:cNvPr id="190" name="Google Shape;190;p10" descr="as238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05237" y="1208087"/>
            <a:ext cx="1533525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 descr="inclusion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6687" y="2770950"/>
            <a:ext cx="2474912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5150" y="2624137"/>
            <a:ext cx="1882775" cy="249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2228850" y="4645025"/>
            <a:ext cx="378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Spazio gioco</a:t>
            </a:r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1"/>
          </p:nvPr>
        </p:nvSpPr>
        <p:spPr>
          <a:xfrm>
            <a:off x="827087" y="1395412"/>
            <a:ext cx="634841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casetta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spazio delle costruzioni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spazio del disegno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spazio morbido e della lettura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spazio della nanna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1331912" y="95250"/>
            <a:ext cx="6348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Laboratori</a:t>
            </a:r>
            <a:endParaRPr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406400" y="704850"/>
            <a:ext cx="8199437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►"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PITTURA: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spazio attrezzato con fogli di diversa dimensione, colori, cavalletti, pennelli e altri strumenti per la pittura a muro, a terra e su cavalletto.</a:t>
            </a: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►"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PSICOMOTORIO: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spazio attrezzato con materassi, cuscini, teli, corde, cerchi, attrezzature in legno per i salti, arrampicata e salto in profondità.</a:t>
            </a: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►"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MANIPOLAZIONE:</a:t>
            </a: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spazio attrezzato con vasche e materiali per i travasi, materiali per manipolare, materiali di recupero e attrezzi per progettare, costruire, inventare.</a:t>
            </a:r>
            <a:endParaRPr sz="2000" b="0" i="0" u="none" strike="noStrike" cap="none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►"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BIBLIOTECA: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spazio che offre libri di qualità e audiovisivi. </a:t>
            </a:r>
            <a:endParaRPr/>
          </a:p>
        </p:txBody>
      </p:sp>
      <p:pic>
        <p:nvPicPr>
          <p:cNvPr id="208" name="Google Shape;208;p12" descr="Scuola dell'infanzia &quot;G. Rodari&quot; - Istituto Comprensivo di Bernaregg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076700"/>
            <a:ext cx="1724025" cy="165735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nostre compresenze</a:t>
            </a: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body" idx="1"/>
          </p:nvPr>
        </p:nvSpPr>
        <p:spPr>
          <a:xfrm>
            <a:off x="500062" y="1071562"/>
            <a:ext cx="7929562" cy="392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con gruppi meno numerosi rispetto al gruppo classe;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d’intersezione per gruppi omogenei per età ed eterogenei per classe;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 specifici;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di recupero e potenziamento per piccolo gruppo;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 in compresenza durante il pranzo.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468312" y="211137"/>
            <a:ext cx="8218487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Modalità d’iscrizione</a:t>
            </a:r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500062" y="1428750"/>
            <a:ext cx="7467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Possono essere iscritti alla scuola dell’infanzia i bambini e le bambine che abbiano compiuto o compiano, entro il 31 dicembre 202</a:t>
            </a:r>
            <a:r>
              <a:rPr lang="en-US" sz="2800"/>
              <a:t>3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terzo anno di età.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Anticipatari:  solo con disponibilità di posto con risposte di accettazione dopo assegnazione sezioni ed organico da parte dell’Ufficio Scolastico Provinciale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468312" y="-315912"/>
            <a:ext cx="8229600" cy="149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Estratto modulistica per graduatoria ammissione</a:t>
            </a:r>
            <a:endParaRPr/>
          </a:p>
        </p:txBody>
      </p:sp>
      <p:graphicFrame>
        <p:nvGraphicFramePr>
          <p:cNvPr id="228" name="Google Shape;228;p15"/>
          <p:cNvGraphicFramePr/>
          <p:nvPr/>
        </p:nvGraphicFramePr>
        <p:xfrm>
          <a:off x="395287" y="692150"/>
          <a:ext cx="8280375" cy="5765700"/>
        </p:xfrm>
        <a:graphic>
          <a:graphicData uri="http://schemas.openxmlformats.org/drawingml/2006/table">
            <a:tbl>
              <a:tblPr>
                <a:noFill/>
                <a:tableStyleId>{AB3BCCDE-FB9B-44DD-9AB1-CC471EB8F60F}</a:tableStyleId>
              </a:tblPr>
              <a:tblGrid>
                <a:gridCol w="32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CRITERI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punti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Riservato all’ufficio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Handicap riconosciuto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Situazione di disagio in base a segnalazione dei Servizi Sociali del comune di Bernareggio /Aicurzio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Mancanza di uno dei genitori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Bambini già inseriti nella lista di attesa a.s. 2020/21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Bambini con fratelli che frequentano contemporaneamente la scuola “Rodari”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Genitori entrambi lavoratori senza familiari di supporto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Bambini con un genitore disoccupato in cerca di occupazione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8A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008AE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Bambini con fratelli/sorelle frequentanti lo stesso istituto comprensivo ( primaria/sec di 1°grado)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AE8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008AE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Verifica fasce I.S.E.E.  (vedi tabella sotto)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Genitori e scuola: </a:t>
            </a:r>
            <a:b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insieme per educare</a:t>
            </a:r>
            <a:endParaRPr/>
          </a:p>
        </p:txBody>
      </p:sp>
      <p:pic>
        <p:nvPicPr>
          <p:cNvPr id="235" name="Google Shape;235;p16" descr="G04178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571625"/>
            <a:ext cx="2865437" cy="32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 txBox="1">
            <a:spLocks noGrp="1"/>
          </p:cNvSpPr>
          <p:nvPr>
            <p:ph type="body" idx="1"/>
          </p:nvPr>
        </p:nvSpPr>
        <p:spPr>
          <a:xfrm>
            <a:off x="3857625" y="1571625"/>
            <a:ext cx="4829175" cy="419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Noto Sans Symbols"/>
              <a:buChar char="►"/>
            </a:pPr>
            <a:r>
              <a:rPr lang="en-US" sz="28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Colloqui individuali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Noto Sans Symbols"/>
              <a:buChar char="►"/>
            </a:pPr>
            <a:r>
              <a:rPr lang="en-US" sz="28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Assemblea genitori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Noto Sans Symbols"/>
              <a:buChar char="►"/>
            </a:pPr>
            <a:r>
              <a:rPr lang="en-US" sz="28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Consiglio d’Intersezione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Noto Sans Symbols"/>
              <a:buChar char="►"/>
            </a:pPr>
            <a:r>
              <a:rPr lang="en-US" sz="28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Consiglio d’Istituto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0" i="1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None/>
            </a:pPr>
            <a:r>
              <a:rPr lang="en-US" sz="3200" b="0" i="1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Feste della scuola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None/>
            </a:pPr>
            <a:r>
              <a:rPr lang="en-US" sz="3200" b="0" i="1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Regolamento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None/>
            </a:pPr>
            <a:r>
              <a:rPr lang="en-US" sz="3200" b="0" i="1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Mensa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ts val="3200"/>
              <a:buNone/>
            </a:pPr>
            <a:r>
              <a:rPr lang="en-US" sz="3200" b="1" i="1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Associazione Genitori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 i="1" u="non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243" name="Google Shape;243;p17"/>
          <p:cNvSpPr txBox="1">
            <a:spLocks noGrp="1"/>
          </p:cNvSpPr>
          <p:nvPr>
            <p:ph type="title" idx="4294967295"/>
          </p:nvPr>
        </p:nvSpPr>
        <p:spPr>
          <a:xfrm>
            <a:off x="0" y="533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None/>
            </a:pPr>
            <a:r>
              <a:rPr lang="en-US" sz="2200" b="1" i="1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 SERVIZI   OFFERTI  DALL’AMM.NE  COMUNALE</a:t>
            </a:r>
            <a:br>
              <a:rPr lang="en-US" sz="22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1" i="1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914400" y="768350"/>
            <a:ext cx="7027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Pre-post scuola a richiesta delle famiglie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                  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Mattina dalle ore 7</a:t>
            </a:r>
            <a:r>
              <a:rPr lang="en-US" sz="2400" b="1">
                <a:solidFill>
                  <a:schemeClr val="dk1"/>
                </a:solidFill>
              </a:rPr>
              <a:t>: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Pomeriggio dalle 16</a:t>
            </a:r>
            <a:r>
              <a:rPr lang="en-US" sz="2400" b="1">
                <a:solidFill>
                  <a:schemeClr val="dk1"/>
                </a:solidFill>
              </a:rPr>
              <a:t>: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 alle 18</a:t>
            </a:r>
            <a:r>
              <a:rPr lang="en-US" sz="2400" b="1">
                <a:solidFill>
                  <a:schemeClr val="dk1"/>
                </a:solidFill>
              </a:rPr>
              <a:t>: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2643187" y="2743200"/>
            <a:ext cx="39957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Trasporto scolastico</a:t>
            </a:r>
            <a:endParaRPr/>
          </a:p>
        </p:txBody>
      </p:sp>
      <p:pic>
        <p:nvPicPr>
          <p:cNvPr id="246" name="Google Shape;246;p17" descr="bd0719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2286000"/>
            <a:ext cx="2152650" cy="20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 descr="j02785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375" y="2857500"/>
            <a:ext cx="14128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 txBox="1"/>
          <p:nvPr/>
        </p:nvSpPr>
        <p:spPr>
          <a:xfrm>
            <a:off x="2714625" y="3571875"/>
            <a:ext cx="60007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Mensa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Funziona dal lunedì al venerdì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Nell’Istituto  è stata nominata una Commissione formata da docenti e genitori che valuta il servizio e il pasto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ctrTitle"/>
          </p:nvPr>
        </p:nvSpPr>
        <p:spPr>
          <a:xfrm>
            <a:off x="3678237" y="260350"/>
            <a:ext cx="422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ISCRIZIONI   ANNO SCOLASTICO </a:t>
            </a:r>
            <a:r>
              <a:rPr lang="en-US" sz="2800" b="1">
                <a:solidFill>
                  <a:srgbClr val="FF0000"/>
                </a:solidFill>
              </a:rPr>
              <a:t>2023/24</a:t>
            </a:r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subTitle" idx="1"/>
          </p:nvPr>
        </p:nvSpPr>
        <p:spPr>
          <a:xfrm>
            <a:off x="395287" y="1447800"/>
            <a:ext cx="8569325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genitori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potranno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recarsi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uffici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segreteria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via Europa 2, a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Bernareggio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</a:t>
            </a:r>
            <a:r>
              <a:rPr lang="en-US" sz="2200" b="1" dirty="0">
                <a:solidFill>
                  <a:schemeClr val="dk1"/>
                </a:solidFill>
              </a:rPr>
              <a:t>9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200" b="1" dirty="0">
                <a:solidFill>
                  <a:schemeClr val="dk1"/>
                </a:solidFill>
              </a:rPr>
              <a:t>30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gennaio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2023, dal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lunedì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venerdì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seguente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orario</a:t>
            </a: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11:00 – 13:00 e 14:45 – 17:30.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2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scaricare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pagina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modulistica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www.icbernareggio.edu.it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1900" b="1" i="0" u="sng" dirty="0" err="1">
                <a:solidFill>
                  <a:schemeClr val="hlink"/>
                </a:solidFill>
                <a:hlinkClick r:id="rId4"/>
              </a:rPr>
              <a:t>l’iscrizione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b="1" i="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mod. IRC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b="1" i="0" u="sng" dirty="0" err="1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</a:t>
            </a:r>
            <a:r>
              <a:rPr lang="en-US" sz="1900" b="1" i="0" u="sng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900" b="1" i="0" u="sng" dirty="0" err="1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d’attesa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9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Dirigente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Scolastico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riceve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genitori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giorni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per </a:t>
            </a:r>
            <a:r>
              <a:rPr lang="en-US" sz="1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appuntamento</a:t>
            </a: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 0399452174 –</a:t>
            </a:r>
            <a:r>
              <a:rPr lang="en-US" sz="1900" b="1" i="0" u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sng" dirty="0">
                <a:solidFill>
                  <a:srgbClr val="0066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dirigente@icbernareggio.it</a:t>
            </a:r>
            <a:r>
              <a:rPr lang="en-US" sz="1900" b="1" i="0" u="none" dirty="0">
                <a:solidFill>
                  <a:srgbClr val="0066FF"/>
                </a:solidFill>
                <a:sym typeface="Calibri"/>
              </a:rPr>
              <a:t>  </a:t>
            </a:r>
            <a:endParaRPr dirty="0">
              <a:solidFill>
                <a:srgbClr val="0066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200" b="1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200" b="1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200" b="1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pic>
        <p:nvPicPr>
          <p:cNvPr id="257" name="Google Shape;257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5287" y="144462"/>
            <a:ext cx="2225675" cy="152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214312" y="2928937"/>
            <a:ext cx="83583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Istituto Comprensivo di Bernareggio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Scuola dell’infanzia “G. Rodari”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Morselli,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</a:pPr>
            <a:r>
              <a:rPr lang="en-US" sz="22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anno scolastico 20</a:t>
            </a:r>
            <a:r>
              <a:rPr lang="en-US" sz="2200" b="1" i="1">
                <a:solidFill>
                  <a:srgbClr val="0070C0"/>
                </a:solidFill>
              </a:rPr>
              <a:t>22/23</a:t>
            </a:r>
            <a:endParaRPr/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60350"/>
            <a:ext cx="8535987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255712"/>
            <a:ext cx="936625" cy="74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title" idx="4294967295"/>
          </p:nvPr>
        </p:nvSpPr>
        <p:spPr>
          <a:xfrm>
            <a:off x="838200" y="381000"/>
            <a:ext cx="79486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Indirizzo sito web </a:t>
            </a:r>
            <a:b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dell’Istituto comprensivo</a:t>
            </a:r>
            <a:br>
              <a:rPr lang="en-US" sz="4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3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www.icbernareggio.edu.it</a:t>
            </a:r>
            <a:b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pagina Facebook:</a:t>
            </a:r>
            <a:b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@istitutoComprensivoBernareggio </a:t>
            </a:r>
            <a:b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65" name="Google Shape;2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6625" y="4357687"/>
            <a:ext cx="1657350" cy="18716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642937" y="4429125"/>
            <a:ext cx="79724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Grazie per l’attenzione</a:t>
            </a:r>
            <a:endParaRPr/>
          </a:p>
        </p:txBody>
      </p:sp>
      <p:pic>
        <p:nvPicPr>
          <p:cNvPr id="267" name="Google Shape;26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50" y="188912"/>
            <a:ext cx="2147887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ctrTitle"/>
          </p:nvPr>
        </p:nvSpPr>
        <p:spPr>
          <a:xfrm>
            <a:off x="323850" y="-284162"/>
            <a:ext cx="8264525" cy="12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Calibri"/>
              <a:buNone/>
            </a:pPr>
            <a:r>
              <a:rPr lang="en-US" sz="2500" b="1" i="1">
                <a:solidFill>
                  <a:srgbClr val="17375E"/>
                </a:solidFill>
              </a:rPr>
              <a:t>Istituto Comprensivo di Bernareggio</a:t>
            </a:r>
            <a:endParaRPr sz="4100"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1"/>
          </p:nvPr>
        </p:nvSpPr>
        <p:spPr>
          <a:xfrm>
            <a:off x="-793125" y="2189375"/>
            <a:ext cx="6097500" cy="4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i="1" dirty="0">
                <a:solidFill>
                  <a:schemeClr val="lt1"/>
                </a:solidFill>
              </a:rPr>
              <a:t>SCUOLA DELL’ INFANZIA </a:t>
            </a:r>
            <a:endParaRPr sz="2800" b="1" i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i="1" dirty="0">
                <a:solidFill>
                  <a:schemeClr val="lt1"/>
                </a:solidFill>
              </a:rPr>
              <a:t>G.RODARI</a:t>
            </a:r>
            <a:endParaRPr sz="2400" b="1" i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 b="1" i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 b="1" i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 b="1" i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 b="1" i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 b="1" i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 b="1" i="1" dirty="0">
              <a:solidFill>
                <a:srgbClr val="FF33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i="1" dirty="0">
                <a:solidFill>
                  <a:srgbClr val="FF3300"/>
                </a:solidFill>
              </a:rPr>
              <a:t>        </a:t>
            </a:r>
            <a:r>
              <a:rPr lang="en-US" sz="28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 </a:t>
            </a:r>
            <a:r>
              <a:rPr lang="en-US" sz="2800" b="1" i="1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Morselli</a:t>
            </a:r>
            <a:r>
              <a:rPr lang="en-US" sz="28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1 – </a:t>
            </a:r>
            <a:r>
              <a:rPr lang="en-US" sz="2800" b="1" i="1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Bernareggio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sz="2800" b="1" i="1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www.icbernareggio.edu.it</a:t>
            </a:r>
            <a:r>
              <a:rPr lang="en-US" sz="28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190058" y="528599"/>
            <a:ext cx="88521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endParaRPr/>
          </a:p>
        </p:txBody>
      </p:sp>
      <p:pic>
        <p:nvPicPr>
          <p:cNvPr id="276" name="Google Shape;2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4375" y="350500"/>
            <a:ext cx="3560288" cy="63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3BEA76-7C42-4363-99B7-BAD9377804A1}"/>
              </a:ext>
            </a:extLst>
          </p:cNvPr>
          <p:cNvSpPr txBox="1"/>
          <p:nvPr/>
        </p:nvSpPr>
        <p:spPr>
          <a:xfrm>
            <a:off x="6974541" y="3747247"/>
            <a:ext cx="70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2">
                    <a:lumMod val="75000"/>
                  </a:schemeClr>
                </a:solidFill>
              </a:rPr>
              <a:t>18:00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ctrTitle"/>
          </p:nvPr>
        </p:nvSpPr>
        <p:spPr>
          <a:xfrm>
            <a:off x="381000" y="260350"/>
            <a:ext cx="8262937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Comprensivo di Bernareggio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1643062" y="2786062"/>
            <a:ext cx="7283450" cy="303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0"/>
              <a:buFont typeface="Noto Sans Symbols"/>
              <a:buChar char="⮚"/>
            </a:pPr>
            <a:r>
              <a:rPr lang="en-US" sz="30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7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Scuola dell’infanzia “G. Rodari”</a:t>
            </a:r>
            <a:endParaRPr/>
          </a:p>
          <a:p>
            <a:pPr marL="0" lvl="0" indent="-1905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989"/>
              </a:buClr>
              <a:buSzPts val="3000"/>
              <a:buFont typeface="Noto Sans Symbols"/>
              <a:buChar char="⮚"/>
            </a:pPr>
            <a:r>
              <a:rPr lang="en-US" sz="3000" b="1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primaria  Aicurzio</a:t>
            </a:r>
            <a:endParaRPr/>
          </a:p>
          <a:p>
            <a:pPr marL="0" lvl="0" indent="-1905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Scuola primaria Bernareggio</a:t>
            </a:r>
            <a:endParaRPr/>
          </a:p>
          <a:p>
            <a:pPr marL="0" lvl="0" indent="-1905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Scuola primaria Villanova</a:t>
            </a:r>
            <a:endParaRPr/>
          </a:p>
          <a:p>
            <a:pPr marL="0" lvl="0" indent="-1905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Scuola secondaria di 1° grado L. da Vinci</a:t>
            </a:r>
            <a:endParaRPr/>
          </a:p>
        </p:txBody>
      </p:sp>
      <p:pic>
        <p:nvPicPr>
          <p:cNvPr id="125" name="Google Shape;125;p3" descr="C:\Documents and Settings\Dirigente.AMMINISTRAZIONE\Desktop\Asil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143000"/>
            <a:ext cx="4546600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37" y="1143000"/>
            <a:ext cx="1722437" cy="13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ctrTitle"/>
          </p:nvPr>
        </p:nvSpPr>
        <p:spPr>
          <a:xfrm>
            <a:off x="3929062" y="571500"/>
            <a:ext cx="4527550" cy="145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..la nostra scuola è formata da …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subTitle" idx="1"/>
          </p:nvPr>
        </p:nvSpPr>
        <p:spPr>
          <a:xfrm>
            <a:off x="428625" y="1143000"/>
            <a:ext cx="4287837" cy="413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  47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Alunni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it-IT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1047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121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Pers.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Amm.vo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     7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Coll.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Scolastici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19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Psicopedagogiste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800" b="1" dirty="0">
                <a:solidFill>
                  <a:schemeClr val="dk1"/>
                </a:solidFill>
              </a:rPr>
              <a:t>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Assistenti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educativi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18</a:t>
            </a:r>
            <a:endParaRPr dirty="0"/>
          </a:p>
        </p:txBody>
      </p:sp>
      <p:pic>
        <p:nvPicPr>
          <p:cNvPr id="134" name="Google Shape;134;p4" descr="j028121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4937" y="1857375"/>
            <a:ext cx="2933700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ctrTitle"/>
          </p:nvPr>
        </p:nvSpPr>
        <p:spPr>
          <a:xfrm>
            <a:off x="250825" y="0"/>
            <a:ext cx="8353425" cy="177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44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nostre</a:t>
            </a:r>
            <a:r>
              <a:rPr lang="en-US" sz="44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sezioni</a:t>
            </a:r>
            <a:r>
              <a:rPr lang="en-US" sz="44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per </a:t>
            </a:r>
            <a:r>
              <a:rPr lang="en-US" sz="44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44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4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prossimo</a:t>
            </a:r>
            <a:r>
              <a:rPr lang="en-US" sz="44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anno </a:t>
            </a:r>
            <a:r>
              <a:rPr lang="en-US" sz="44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scolastico</a:t>
            </a:r>
            <a:r>
              <a:rPr lang="en-US" sz="44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2023/24</a:t>
            </a:r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1284287" y="1712912"/>
            <a:ext cx="760095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 b="1" i="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b="1" u="sng" dirty="0">
                <a:solidFill>
                  <a:srgbClr val="002060"/>
                </a:solidFill>
              </a:rPr>
              <a:t>ASTORI</a:t>
            </a:r>
            <a:r>
              <a:rPr lang="en-US" sz="28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1" i="0" u="none" dirty="0">
                <a:solidFill>
                  <a:srgbClr val="66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3</a:t>
            </a:r>
            <a:r>
              <a:rPr lang="en-US" sz="2800" b="1" u="sng" dirty="0">
                <a:solidFill>
                  <a:schemeClr val="dk1"/>
                </a:solidFill>
              </a:rPr>
              <a:t> </a:t>
            </a:r>
            <a:r>
              <a:rPr lang="en-US" sz="2800" b="1" dirty="0">
                <a:solidFill>
                  <a:schemeClr val="dk1"/>
                </a:solidFill>
              </a:rPr>
              <a:t>e 5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dirty="0">
                <a:solidFill>
                  <a:srgbClr val="FF0000"/>
                </a:solidFill>
              </a:rPr>
              <a:t>LIBELLULE</a:t>
            </a:r>
            <a:r>
              <a:rPr lang="en-US" sz="2800" b="1" i="0" u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4 </a:t>
            </a:r>
            <a:r>
              <a:rPr lang="en-US" sz="2800" b="1" dirty="0">
                <a:solidFill>
                  <a:schemeClr val="dk1"/>
                </a:solidFill>
              </a:rPr>
              <a:t>e 5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n-US" sz="2800" b="1" i="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1" i="0" u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3 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800" b="1" dirty="0">
                <a:solidFill>
                  <a:schemeClr val="dk1"/>
                </a:solidFill>
              </a:rPr>
              <a:t>5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endParaRPr sz="2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ts val="2800"/>
              <a:buNone/>
            </a:pPr>
            <a:r>
              <a:rPr lang="en-US" sz="2800" b="1" i="0" u="none" dirty="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FARFALLE	</a:t>
            </a:r>
            <a:r>
              <a:rPr lang="en-US" sz="2800" b="1" i="0" u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</a:t>
            </a:r>
            <a:r>
              <a:rPr lang="en-US" sz="2800" b="1" dirty="0">
                <a:solidFill>
                  <a:schemeClr val="dk1"/>
                </a:solidFill>
              </a:rPr>
              <a:t>4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5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r>
              <a:rPr lang="en-US" sz="2800" b="0" i="0" u="none" dirty="0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None/>
            </a:pPr>
            <a:r>
              <a:rPr lang="en-US" sz="2800" b="1" i="0" u="sng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CERBIATTI</a:t>
            </a:r>
            <a:r>
              <a:rPr lang="en-US" sz="2800" b="1" i="0" u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	 	</a:t>
            </a:r>
            <a:r>
              <a:rPr lang="en-US" sz="2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</a:t>
            </a:r>
            <a:r>
              <a:rPr lang="en-US" sz="2800" b="1" u="sng" dirty="0">
                <a:solidFill>
                  <a:schemeClr val="dk1"/>
                </a:solidFill>
              </a:rPr>
              <a:t>3</a:t>
            </a:r>
            <a:r>
              <a:rPr lang="en-US" sz="2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800" b="1" dirty="0">
                <a:solidFill>
                  <a:schemeClr val="dk1"/>
                </a:solidFill>
              </a:rPr>
              <a:t>4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 sz="2800" b="1" u="sng" dirty="0">
                <a:solidFill>
                  <a:srgbClr val="7030A0"/>
                </a:solidFill>
              </a:rPr>
              <a:t>TARTARUGHE</a:t>
            </a:r>
            <a:r>
              <a:rPr lang="en-US" sz="2800" b="1" i="0" u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</a:t>
            </a:r>
            <a:r>
              <a:rPr lang="en-US" sz="2800" b="1" u="sng" dirty="0">
                <a:solidFill>
                  <a:schemeClr val="dk1"/>
                </a:solidFill>
              </a:rPr>
              <a:t>3 </a:t>
            </a:r>
            <a:r>
              <a:rPr lang="en-US" sz="2800" b="1" dirty="0">
                <a:solidFill>
                  <a:schemeClr val="dk1"/>
                </a:solidFill>
              </a:rPr>
              <a:t>e 5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endParaRPr sz="2800" b="1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None/>
            </a:pPr>
            <a:r>
              <a:rPr lang="en-US" sz="2800" b="1" i="0" u="sng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SCOIATTOLI</a:t>
            </a:r>
            <a:r>
              <a:rPr lang="en-US" sz="2800" b="1" i="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</a:t>
            </a:r>
            <a:r>
              <a:rPr lang="en-US" sz="2800" b="1" u="sng" dirty="0">
                <a:solidFill>
                  <a:schemeClr val="dk1"/>
                </a:solidFill>
              </a:rPr>
              <a:t>3</a:t>
            </a:r>
            <a:r>
              <a:rPr lang="en-US" sz="2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800" b="1" dirty="0">
                <a:solidFill>
                  <a:schemeClr val="dk1"/>
                </a:solidFill>
              </a:rPr>
              <a:t>4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endParaRPr sz="2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en-US" sz="2800" b="1" i="0" u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GUFETTI	</a:t>
            </a:r>
            <a:r>
              <a:rPr lang="en-US" sz="2800" b="1" i="0" u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di </a:t>
            </a:r>
            <a:r>
              <a:rPr lang="en-US" sz="2800" b="1" dirty="0">
                <a:solidFill>
                  <a:schemeClr val="dk1"/>
                </a:solidFill>
              </a:rPr>
              <a:t>4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 dirty="0">
                <a:solidFill>
                  <a:schemeClr val="dk1"/>
                </a:solidFill>
              </a:rPr>
              <a:t>5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</a:t>
            </a:r>
            <a:endParaRPr sz="2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Organizzazione didattica</a:t>
            </a: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3429000" y="1143000"/>
            <a:ext cx="5105400" cy="487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6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tempo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scuola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prevede</a:t>
            </a:r>
            <a:r>
              <a:rPr lang="en-US" sz="2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342900" lvl="0" indent="-330517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►"/>
            </a:pPr>
            <a:r>
              <a:rPr lang="en-US" sz="26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</a:t>
            </a:r>
            <a:r>
              <a:rPr lang="en-US" sz="26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Scuola</a:t>
            </a:r>
            <a:r>
              <a:rPr lang="en-US" sz="26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(7:30–8:00) </a:t>
            </a:r>
            <a:endParaRPr dirty="0"/>
          </a:p>
          <a:p>
            <a:pPr marL="342900" lvl="0" indent="-330517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26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Accoglienza</a:t>
            </a:r>
            <a:r>
              <a:rPr lang="en-US" sz="26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(8.00 – 9.</a:t>
            </a:r>
            <a:r>
              <a:rPr lang="en-US" sz="2600" b="1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00</a:t>
            </a:r>
            <a:r>
              <a:rPr lang="en-US" sz="26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9.15  -10.30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riordino-cerchio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10.30-11.00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gioco</a:t>
            </a: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libero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11.50-12.00 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igiene</a:t>
            </a: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personale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12.00-13.00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pranzo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13.00-13.30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</a:t>
            </a: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libera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13-30-15.30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riposo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15.30-15.45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riordino</a:t>
            </a: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-merenda</a:t>
            </a:r>
            <a:endParaRPr dirty="0"/>
          </a:p>
          <a:p>
            <a:pPr marL="742950" lvl="1" indent="-277653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Noto Sans Symbols"/>
              <a:buChar char="►"/>
            </a:pPr>
            <a:r>
              <a:rPr lang="en-US" sz="1700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15.45-16.00	</a:t>
            </a:r>
            <a:r>
              <a:rPr lang="en-US" sz="1700" b="1" i="0" u="none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saluto</a:t>
            </a:r>
            <a:endParaRPr dirty="0"/>
          </a:p>
          <a:p>
            <a:pPr marL="342900" lvl="0" indent="-330517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►"/>
            </a:pPr>
            <a:r>
              <a:rPr lang="en-US" sz="26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</a:t>
            </a:r>
            <a:r>
              <a:rPr lang="en-US" sz="26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scuola</a:t>
            </a:r>
            <a:r>
              <a:rPr lang="en-US" sz="26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(16.00 – 18.00)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 i="0" u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912" y="2133600"/>
            <a:ext cx="2859087" cy="26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1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L’ORARIO DELLE LEZIONI</a:t>
            </a: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357187" y="1428750"/>
            <a:ext cx="7094537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L’orario di funzionamento è di 40 ore  per 5 giorni alla settimana: dal lunedì al venerdì dalle 8,00 alle 16,00</a:t>
            </a:r>
            <a:endParaRPr/>
          </a:p>
          <a:p>
            <a:pPr marL="74295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Codocenza: 10 ore settimanali (dal lunedì al venerdì dalle 11,00 alle 13,00)</a:t>
            </a:r>
            <a:endParaRPr/>
          </a:p>
        </p:txBody>
      </p:sp>
      <p:pic>
        <p:nvPicPr>
          <p:cNvPr id="157" name="Google Shape;157;p7" descr="C:\Documents and Settings\dirigente\Desktop\Oggetti634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2205037"/>
            <a:ext cx="1679575" cy="16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Progetto Accoglienza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6481800" cy="4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L’inserimento sarà graduale, scaglionato e flessibile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mattino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il pranzo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Il sonno pomeridiano</a:t>
            </a:r>
            <a:endParaRPr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8150" y="1703836"/>
            <a:ext cx="3591175" cy="34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Progetti con esperti</a:t>
            </a: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28625" y="1428750"/>
            <a:ext cx="7623600" cy="3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Char char="►"/>
            </a:pPr>
            <a:r>
              <a:rPr lang="en-US" sz="3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Musica </a:t>
            </a:r>
            <a:r>
              <a:rPr lang="en-US" sz="3600">
                <a:solidFill>
                  <a:srgbClr val="404040"/>
                </a:solidFill>
              </a:rPr>
              <a:t>… un primo approccio ludico che ha come strumento stimoli musicali</a:t>
            </a:r>
            <a:endParaRPr sz="3600">
              <a:solidFill>
                <a:srgbClr val="40404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Char char="►"/>
            </a:pPr>
            <a:r>
              <a:rPr lang="en-US" sz="3600">
                <a:solidFill>
                  <a:srgbClr val="404040"/>
                </a:solidFill>
              </a:rPr>
              <a:t>Psicomotricità …sostenere la crescita psicofisica, emotivo/relazionale del bambino </a:t>
            </a:r>
            <a:endParaRPr/>
          </a:p>
        </p:txBody>
      </p:sp>
      <p:pic>
        <p:nvPicPr>
          <p:cNvPr id="173" name="Google Shape;173;p9" descr="Image result for musica  gord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284" y="4274641"/>
            <a:ext cx="2786049" cy="208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973</Words>
  <Application>Microsoft Office PowerPoint</Application>
  <PresentationFormat>Presentazione su schermo (4:3)</PresentationFormat>
  <Paragraphs>198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Times New Roman</vt:lpstr>
      <vt:lpstr>Garamond</vt:lpstr>
      <vt:lpstr>Comic Sans MS</vt:lpstr>
      <vt:lpstr>Calibri</vt:lpstr>
      <vt:lpstr>Arial</vt:lpstr>
      <vt:lpstr>Noto Sans Symbols</vt:lpstr>
      <vt:lpstr>Verdana</vt:lpstr>
      <vt:lpstr>Tema di Office</vt:lpstr>
      <vt:lpstr>Istituto Comprensivo di Bernareggio Scuola dell’infanzia “G. Rodari” </vt:lpstr>
      <vt:lpstr>Presentazione standard di PowerPoint</vt:lpstr>
      <vt:lpstr>Istituto Comprensivo di Bernareggio</vt:lpstr>
      <vt:lpstr>..la nostra scuola è formata da …</vt:lpstr>
      <vt:lpstr>Le nostre sezioni  per il  prossimo anno scolastico – 2023/24</vt:lpstr>
      <vt:lpstr>Organizzazione didattica</vt:lpstr>
      <vt:lpstr>L’ORARIO DELLE LEZIONI</vt:lpstr>
      <vt:lpstr>Progetto Accoglienza</vt:lpstr>
      <vt:lpstr>Progetti con esperti</vt:lpstr>
      <vt:lpstr>Progetti con esperti</vt:lpstr>
      <vt:lpstr>Progetti d’istituto</vt:lpstr>
      <vt:lpstr>Spazio gioco</vt:lpstr>
      <vt:lpstr>Laboratori</vt:lpstr>
      <vt:lpstr>Le nostre compresenze</vt:lpstr>
      <vt:lpstr>Modalità d’iscrizione</vt:lpstr>
      <vt:lpstr>Estratto modulistica per graduatoria ammissione</vt:lpstr>
      <vt:lpstr>Genitori e scuola:  insieme per educare</vt:lpstr>
      <vt:lpstr>I  SERVIZI   OFFERTI  DALL’AMM.NE  COMUNALE  </vt:lpstr>
      <vt:lpstr>ISCRIZIONI   ANNO SCOLASTICO 2023/24</vt:lpstr>
      <vt:lpstr>Indirizzo sito web  dell’Istituto comprensivo www.icbernareggio.edu.it  pagina Facebook: @istitutoComprensivoBernareggio   </vt:lpstr>
      <vt:lpstr>Istituto Comprensivo di Bernareggio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di Bernareggio Scuola dell’infanzia “G. Rodari”</dc:title>
  <dc:creator>Giuseppe Alaimo</dc:creator>
  <cp:lastModifiedBy>Giuseppe Alaimo</cp:lastModifiedBy>
  <cp:revision>6</cp:revision>
  <dcterms:created xsi:type="dcterms:W3CDTF">2004-12-13T22:24:56Z</dcterms:created>
  <dcterms:modified xsi:type="dcterms:W3CDTF">2022-12-06T07:22:36Z</dcterms:modified>
</cp:coreProperties>
</file>